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3C5_F4747502.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965" r:id="rId3"/>
    <p:sldId id="983" r:id="rId4"/>
    <p:sldId id="985" r:id="rId5"/>
    <p:sldId id="984" r:id="rId6"/>
    <p:sldId id="994" r:id="rId7"/>
    <p:sldId id="986" r:id="rId8"/>
    <p:sldId id="987" r:id="rId9"/>
    <p:sldId id="988" r:id="rId10"/>
    <p:sldId id="989" r:id="rId11"/>
    <p:sldId id="996" r:id="rId12"/>
    <p:sldId id="990" r:id="rId13"/>
    <p:sldId id="991" r:id="rId14"/>
    <p:sldId id="992" r:id="rId15"/>
    <p:sldId id="99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6F7B63DD-FC82-EA99-301E-956B13BADF30}" name="jinclan@vet.upenn.edu" initials="ji" userId="S::urn:spo:guest#jinclan@vet.upenn.edu::"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40"/>
  </p:normalViewPr>
  <p:slideViewPr>
    <p:cSldViewPr snapToGrid="0">
      <p:cViewPr>
        <p:scale>
          <a:sx n="87" d="100"/>
          <a:sy n="87" d="100"/>
        </p:scale>
        <p:origin x="336" y="8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comments/modernComment_3C5_F4747502.xml><?xml version="1.0" encoding="utf-8"?>
<p188:cmLst xmlns:a="http://schemas.openxmlformats.org/drawingml/2006/main" xmlns:r="http://schemas.openxmlformats.org/officeDocument/2006/relationships" xmlns:p188="http://schemas.microsoft.com/office/powerpoint/2018/8/main">
  <p188:cm id="{9547260B-B470-42F3-931D-DA14AF866A88}" authorId="{6F7B63DD-FC82-EA99-301E-956B13BADF30}" created="2023-08-04T20:16:39.957">
    <ac:deMkLst xmlns:ac="http://schemas.microsoft.com/office/drawing/2013/main/command">
      <pc:docMk xmlns:pc="http://schemas.microsoft.com/office/powerpoint/2013/main/command"/>
      <pc:sldMk xmlns:pc="http://schemas.microsoft.com/office/powerpoint/2013/main/command" cId="4101272834" sldId="965"/>
      <ac:spMk id="16" creationId="{BCF84138-CE9F-9B0D-6E7F-DA061DB0812C}"/>
    </ac:deMkLst>
    <p188:txBody>
      <a:bodyPr/>
      <a:lstStyle/>
      <a:p>
        <a:r>
          <a:rPr lang="en-US"/>
          <a:t>Just keep in mind that those numbers are combined for mansoni and other species like hematobium and japonicum. also keep in mind that the life cycle applies for mansoni only, hematobium goes to the bladder</a:t>
        </a:r>
      </a:p>
    </p188:txBody>
  </p188:cm>
</p188:cmLst>
</file>

<file path=ppt/media/image1.png>
</file>

<file path=ppt/media/image2.png>
</file>

<file path=ppt/media/image3.png>
</file>

<file path=ppt/media/image4.png>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D22FE-7083-8145-BD53-7987B2E3ACC6}" type="datetimeFigureOut">
              <a:rPr lang="en-US" smtClean="0"/>
              <a:t>2/27/24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EF3AF1-6592-0C49-BAF5-0B72CBFA652E}" type="slidenum">
              <a:rPr lang="en-US" smtClean="0"/>
              <a:t>‹#›</a:t>
            </a:fld>
            <a:endParaRPr lang="en-US"/>
          </a:p>
        </p:txBody>
      </p:sp>
    </p:spTree>
    <p:extLst>
      <p:ext uri="{BB962C8B-B14F-4D97-AF65-F5344CB8AC3E}">
        <p14:creationId xmlns:p14="http://schemas.microsoft.com/office/powerpoint/2010/main" val="1025136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2</a:t>
            </a:fld>
            <a:endParaRPr lang="en-US"/>
          </a:p>
        </p:txBody>
      </p:sp>
    </p:spTree>
    <p:extLst>
      <p:ext uri="{BB962C8B-B14F-4D97-AF65-F5344CB8AC3E}">
        <p14:creationId xmlns:p14="http://schemas.microsoft.com/office/powerpoint/2010/main" val="10422943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13</a:t>
            </a:fld>
            <a:endParaRPr lang="en-US"/>
          </a:p>
        </p:txBody>
      </p:sp>
    </p:spTree>
    <p:extLst>
      <p:ext uri="{BB962C8B-B14F-4D97-AF65-F5344CB8AC3E}">
        <p14:creationId xmlns:p14="http://schemas.microsoft.com/office/powerpoint/2010/main" val="4094218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14</a:t>
            </a:fld>
            <a:endParaRPr lang="en-US"/>
          </a:p>
        </p:txBody>
      </p:sp>
    </p:spTree>
    <p:extLst>
      <p:ext uri="{BB962C8B-B14F-4D97-AF65-F5344CB8AC3E}">
        <p14:creationId xmlns:p14="http://schemas.microsoft.com/office/powerpoint/2010/main" val="3373146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3</a:t>
            </a:fld>
            <a:endParaRPr lang="en-US"/>
          </a:p>
        </p:txBody>
      </p:sp>
    </p:spTree>
    <p:extLst>
      <p:ext uri="{BB962C8B-B14F-4D97-AF65-F5344CB8AC3E}">
        <p14:creationId xmlns:p14="http://schemas.microsoft.com/office/powerpoint/2010/main" val="29285917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5</a:t>
            </a:fld>
            <a:endParaRPr lang="en-US"/>
          </a:p>
        </p:txBody>
      </p:sp>
    </p:spTree>
    <p:extLst>
      <p:ext uri="{BB962C8B-B14F-4D97-AF65-F5344CB8AC3E}">
        <p14:creationId xmlns:p14="http://schemas.microsoft.com/office/powerpoint/2010/main" val="3535474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6</a:t>
            </a:fld>
            <a:endParaRPr lang="en-US"/>
          </a:p>
        </p:txBody>
      </p:sp>
    </p:spTree>
    <p:extLst>
      <p:ext uri="{BB962C8B-B14F-4D97-AF65-F5344CB8AC3E}">
        <p14:creationId xmlns:p14="http://schemas.microsoft.com/office/powerpoint/2010/main" val="3362896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7</a:t>
            </a:fld>
            <a:endParaRPr lang="en-US"/>
          </a:p>
        </p:txBody>
      </p:sp>
    </p:spTree>
    <p:extLst>
      <p:ext uri="{BB962C8B-B14F-4D97-AF65-F5344CB8AC3E}">
        <p14:creationId xmlns:p14="http://schemas.microsoft.com/office/powerpoint/2010/main" val="5884070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8</a:t>
            </a:fld>
            <a:endParaRPr lang="en-US"/>
          </a:p>
        </p:txBody>
      </p:sp>
    </p:spTree>
    <p:extLst>
      <p:ext uri="{BB962C8B-B14F-4D97-AF65-F5344CB8AC3E}">
        <p14:creationId xmlns:p14="http://schemas.microsoft.com/office/powerpoint/2010/main" val="3014216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9</a:t>
            </a:fld>
            <a:endParaRPr lang="en-US"/>
          </a:p>
        </p:txBody>
      </p:sp>
    </p:spTree>
    <p:extLst>
      <p:ext uri="{BB962C8B-B14F-4D97-AF65-F5344CB8AC3E}">
        <p14:creationId xmlns:p14="http://schemas.microsoft.com/office/powerpoint/2010/main" val="4084279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10</a:t>
            </a:fld>
            <a:endParaRPr lang="en-US"/>
          </a:p>
        </p:txBody>
      </p:sp>
    </p:spTree>
    <p:extLst>
      <p:ext uri="{BB962C8B-B14F-4D97-AF65-F5344CB8AC3E}">
        <p14:creationId xmlns:p14="http://schemas.microsoft.com/office/powerpoint/2010/main" val="755274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cs typeface="Calibri"/>
            </a:endParaRPr>
          </a:p>
        </p:txBody>
      </p:sp>
      <p:sp>
        <p:nvSpPr>
          <p:cNvPr id="4" name="Slide Number Placeholder 3"/>
          <p:cNvSpPr>
            <a:spLocks noGrp="1"/>
          </p:cNvSpPr>
          <p:nvPr>
            <p:ph type="sldNum" sz="quarter" idx="5"/>
          </p:nvPr>
        </p:nvSpPr>
        <p:spPr/>
        <p:txBody>
          <a:bodyPr/>
          <a:lstStyle/>
          <a:p>
            <a:fld id="{5213FB69-599D-8D49-B3F4-74FB4257F2C1}" type="slidenum">
              <a:rPr lang="en-US" smtClean="0"/>
              <a:t>12</a:t>
            </a:fld>
            <a:endParaRPr lang="en-US"/>
          </a:p>
        </p:txBody>
      </p:sp>
    </p:spTree>
    <p:extLst>
      <p:ext uri="{BB962C8B-B14F-4D97-AF65-F5344CB8AC3E}">
        <p14:creationId xmlns:p14="http://schemas.microsoft.com/office/powerpoint/2010/main" val="841015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EECD0-17EA-FFE0-E0CE-D7DC845006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7E919B0-4884-4095-2CE7-73EBED0A6A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E50478-3418-C849-3BE5-83554502DEC7}"/>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7765C832-D79F-B950-0EF0-462FC7DEA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2F831-7564-AD44-364C-085B16C8100C}"/>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632672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38409-CDA9-2110-56CD-A5955F6F6C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6BEEC0-E2F3-4FDF-4BD3-9FAFBCE2E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89313-5DD4-4115-7207-657445A6E709}"/>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62CE5FC5-72C7-72AD-BA6E-04A42CDDF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B4A0DF-83A9-B93C-605E-E7B2E32DBE74}"/>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3239514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A60495-3245-0746-6B46-F87E2993D0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0C9095-26E5-02B3-0537-D1A4D387C5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A89F84-0BDB-A8F0-9136-4B54D13104F0}"/>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5ADDBF6F-4C81-A91C-7FB3-63A29F8922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FB3934-7DF0-A5E2-41B8-72A47261A7C3}"/>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3077838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3A349-A998-90B7-3923-FBDC95B9D2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85478A-1459-F363-CAE4-B990C72DDA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93AC0C-221A-20BE-298A-24FA31BE68D4}"/>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2DF73B0B-B154-1D15-9ED4-093C2BE58E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73C55-8B1C-6702-514D-5F3FDEC2539F}"/>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3310313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E66AF-22A4-C50B-251E-F7365D84CC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0C94D6-6A9A-F45A-1D37-DFB647B8E0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A597B2-2F3B-69B2-1481-DCC97E3CF3DB}"/>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7FEC1D88-27AD-7ED6-C8E1-85DE9DC6A6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23B2E8-A871-8FB7-6A89-3469B3C77597}"/>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1710151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41D42-438E-BFC0-26BC-C47A9A3DD4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3AEBA8-FEE7-E719-28E3-60CE1E70B9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271D7C-875C-FE80-79AA-35F7F753F8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8A702E-E231-670E-7650-A21126948692}"/>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6" name="Footer Placeholder 5">
            <a:extLst>
              <a:ext uri="{FF2B5EF4-FFF2-40B4-BE49-F238E27FC236}">
                <a16:creationId xmlns:a16="http://schemas.microsoft.com/office/drawing/2014/main" id="{F9C8B520-0DE7-A663-B660-D9B20ADDF1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A9F486-4A98-B5E4-8B81-E369AE1F67AD}"/>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4211475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30DA-B072-85BC-4014-EB6D31BBB5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A354294-FB32-0E11-D2D7-0E775FBB7D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984AE-D32F-6ECD-2FB8-38CE1F6CFA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FCEE38-2A7E-E71D-B7DA-0DB832AC19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F3B7CC-B5B9-D32F-DBA5-F26BED8292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6E192DF-5709-4111-B6E4-02BA4A4EF9D1}"/>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8" name="Footer Placeholder 7">
            <a:extLst>
              <a:ext uri="{FF2B5EF4-FFF2-40B4-BE49-F238E27FC236}">
                <a16:creationId xmlns:a16="http://schemas.microsoft.com/office/drawing/2014/main" id="{55EF87F6-BCD5-A7F6-5B9E-C204E2BF4E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CD554D-C605-FE40-599A-B15038C0DB61}"/>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1994692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8F69-4242-B8D6-260B-E9247ED011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7DA914-7F93-EE73-8264-DAE425517C49}"/>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4" name="Footer Placeholder 3">
            <a:extLst>
              <a:ext uri="{FF2B5EF4-FFF2-40B4-BE49-F238E27FC236}">
                <a16:creationId xmlns:a16="http://schemas.microsoft.com/office/drawing/2014/main" id="{5E68BC9F-1F46-D7F3-94E8-53C99E264C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872121-FA78-E073-60E4-B516F7596E88}"/>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3481748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A8B725-59FD-4EB6-4B67-A19FFC6C2F9E}"/>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3" name="Footer Placeholder 2">
            <a:extLst>
              <a:ext uri="{FF2B5EF4-FFF2-40B4-BE49-F238E27FC236}">
                <a16:creationId xmlns:a16="http://schemas.microsoft.com/office/drawing/2014/main" id="{3EC7D02D-F567-4985-3095-3ABD2D26A84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C919EB-3103-20B9-2474-610AFDA24177}"/>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2622124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29609-E1CF-531A-258F-7F8FAE3A91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545B37-5E38-A06A-5891-EAEE3F021E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C1BC3C-F3C4-FDA5-5F3F-EB10AD8B34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3E19FC-4AA5-7CA9-4220-FB20B486037F}"/>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6" name="Footer Placeholder 5">
            <a:extLst>
              <a:ext uri="{FF2B5EF4-FFF2-40B4-BE49-F238E27FC236}">
                <a16:creationId xmlns:a16="http://schemas.microsoft.com/office/drawing/2014/main" id="{B037F0D5-DA99-3907-A95A-AF2EBA34AE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98ABD7-5093-8B43-124E-4B2FA6613DDC}"/>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2034485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E28AA-B0ED-A8D7-0568-38AF430320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82B149-448C-A565-B724-B91C2B32E3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227669-5F76-6EBF-D502-B0CF2E463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D269C1-C8FB-1DBD-F331-04FE3D00D09B}"/>
              </a:ext>
            </a:extLst>
          </p:cNvPr>
          <p:cNvSpPr>
            <a:spLocks noGrp="1"/>
          </p:cNvSpPr>
          <p:nvPr>
            <p:ph type="dt" sz="half" idx="10"/>
          </p:nvPr>
        </p:nvSpPr>
        <p:spPr/>
        <p:txBody>
          <a:bodyPr/>
          <a:lstStyle/>
          <a:p>
            <a:fld id="{89DD3239-2EE3-7441-AE41-C84DD2987E54}" type="datetimeFigureOut">
              <a:rPr lang="en-US" smtClean="0"/>
              <a:t>2/27/24</a:t>
            </a:fld>
            <a:endParaRPr lang="en-US"/>
          </a:p>
        </p:txBody>
      </p:sp>
      <p:sp>
        <p:nvSpPr>
          <p:cNvPr id="6" name="Footer Placeholder 5">
            <a:extLst>
              <a:ext uri="{FF2B5EF4-FFF2-40B4-BE49-F238E27FC236}">
                <a16:creationId xmlns:a16="http://schemas.microsoft.com/office/drawing/2014/main" id="{653C0CDA-00B0-7F76-EF8A-151969BAD4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A7C330-AF94-5300-F866-F87B022B71E5}"/>
              </a:ext>
            </a:extLst>
          </p:cNvPr>
          <p:cNvSpPr>
            <a:spLocks noGrp="1"/>
          </p:cNvSpPr>
          <p:nvPr>
            <p:ph type="sldNum" sz="quarter" idx="12"/>
          </p:nvPr>
        </p:nvSpPr>
        <p:spPr/>
        <p:txBody>
          <a:bodyPr/>
          <a:lstStyle/>
          <a:p>
            <a:fld id="{2D50E432-496A-AF49-8184-AD242DC476D8}" type="slidenum">
              <a:rPr lang="en-US" smtClean="0"/>
              <a:t>‹#›</a:t>
            </a:fld>
            <a:endParaRPr lang="en-US"/>
          </a:p>
        </p:txBody>
      </p:sp>
    </p:spTree>
    <p:extLst>
      <p:ext uri="{BB962C8B-B14F-4D97-AF65-F5344CB8AC3E}">
        <p14:creationId xmlns:p14="http://schemas.microsoft.com/office/powerpoint/2010/main" val="1156651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71978F-6EAA-8C3E-1F44-F11C8D08AD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BBC09F-C599-9A46-00CB-02A4E77784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439E4-5BAD-E4A6-332D-7C3738D2F0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DD3239-2EE3-7441-AE41-C84DD2987E54}" type="datetimeFigureOut">
              <a:rPr lang="en-US" smtClean="0"/>
              <a:t>2/27/24</a:t>
            </a:fld>
            <a:endParaRPr lang="en-US"/>
          </a:p>
        </p:txBody>
      </p:sp>
      <p:sp>
        <p:nvSpPr>
          <p:cNvPr id="5" name="Footer Placeholder 4">
            <a:extLst>
              <a:ext uri="{FF2B5EF4-FFF2-40B4-BE49-F238E27FC236}">
                <a16:creationId xmlns:a16="http://schemas.microsoft.com/office/drawing/2014/main" id="{FE4A7C1A-3F5B-17A3-17EB-1B7DDEC972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DA17488-B95C-C443-064A-74F780894A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50E432-496A-AF49-8184-AD242DC476D8}" type="slidenum">
              <a:rPr lang="en-US" smtClean="0"/>
              <a:t>‹#›</a:t>
            </a:fld>
            <a:endParaRPr lang="en-US"/>
          </a:p>
        </p:txBody>
      </p:sp>
    </p:spTree>
    <p:extLst>
      <p:ext uri="{BB962C8B-B14F-4D97-AF65-F5344CB8AC3E}">
        <p14:creationId xmlns:p14="http://schemas.microsoft.com/office/powerpoint/2010/main" val="683598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3C5_F474750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www.oncolnc.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5669A-773F-DEF2-CB19-4FB92295CCBE}"/>
              </a:ext>
            </a:extLst>
          </p:cNvPr>
          <p:cNvSpPr>
            <a:spLocks noGrp="1"/>
          </p:cNvSpPr>
          <p:nvPr>
            <p:ph type="ctrTitle"/>
          </p:nvPr>
        </p:nvSpPr>
        <p:spPr>
          <a:xfrm>
            <a:off x="1057506" y="2227262"/>
            <a:ext cx="10076985" cy="2001838"/>
          </a:xfrm>
        </p:spPr>
        <p:txBody>
          <a:bodyPr>
            <a:noAutofit/>
          </a:bodyPr>
          <a:lstStyle/>
          <a:p>
            <a:r>
              <a:rPr lang="en-US" sz="4800" dirty="0">
                <a:solidFill>
                  <a:schemeClr val="bg1"/>
                </a:solidFill>
                <a:highlight>
                  <a:srgbClr val="000080"/>
                </a:highlight>
              </a:rPr>
              <a:t>Clustering Acute Myeloid Leukemia Patients with Cancer Cell Line Based on Mutational Profile</a:t>
            </a:r>
          </a:p>
        </p:txBody>
      </p:sp>
      <p:sp>
        <p:nvSpPr>
          <p:cNvPr id="3" name="Subtitle 2">
            <a:extLst>
              <a:ext uri="{FF2B5EF4-FFF2-40B4-BE49-F238E27FC236}">
                <a16:creationId xmlns:a16="http://schemas.microsoft.com/office/drawing/2014/main" id="{128473B5-FBD6-25A8-7C6C-DDB9F5B5F88F}"/>
              </a:ext>
            </a:extLst>
          </p:cNvPr>
          <p:cNvSpPr>
            <a:spLocks noGrp="1"/>
          </p:cNvSpPr>
          <p:nvPr>
            <p:ph type="subTitle" idx="1"/>
          </p:nvPr>
        </p:nvSpPr>
        <p:spPr>
          <a:xfrm>
            <a:off x="1523999" y="4344988"/>
            <a:ext cx="9144000" cy="1655762"/>
          </a:xfrm>
        </p:spPr>
        <p:txBody>
          <a:bodyPr>
            <a:normAutofit/>
          </a:bodyPr>
          <a:lstStyle/>
          <a:p>
            <a:r>
              <a:rPr lang="en-US" sz="3200" dirty="0">
                <a:solidFill>
                  <a:schemeClr val="bg1"/>
                </a:solidFill>
                <a:highlight>
                  <a:srgbClr val="000080"/>
                </a:highlight>
              </a:rPr>
              <a:t>Billy Wilkerson</a:t>
            </a:r>
          </a:p>
        </p:txBody>
      </p:sp>
      <p:sp>
        <p:nvSpPr>
          <p:cNvPr id="4" name="TextBox 3">
            <a:extLst>
              <a:ext uri="{FF2B5EF4-FFF2-40B4-BE49-F238E27FC236}">
                <a16:creationId xmlns:a16="http://schemas.microsoft.com/office/drawing/2014/main" id="{2CA6CD1D-1220-48C2-A5ED-407D2C09AD58}"/>
              </a:ext>
            </a:extLst>
          </p:cNvPr>
          <p:cNvSpPr txBox="1"/>
          <p:nvPr/>
        </p:nvSpPr>
        <p:spPr>
          <a:xfrm>
            <a:off x="0" y="6581001"/>
            <a:ext cx="2914650" cy="276999"/>
          </a:xfrm>
          <a:prstGeom prst="rect">
            <a:avLst/>
          </a:prstGeom>
          <a:noFill/>
        </p:spPr>
        <p:txBody>
          <a:bodyPr wrap="square" rtlCol="0">
            <a:spAutoFit/>
          </a:bodyPr>
          <a:lstStyle/>
          <a:p>
            <a:r>
              <a:rPr lang="en-US" sz="1200" dirty="0"/>
              <a:t>Image taken from </a:t>
            </a:r>
            <a:r>
              <a:rPr lang="en-US" sz="1200" i="1" dirty="0" err="1"/>
              <a:t>newatlas.com</a:t>
            </a:r>
            <a:endParaRPr lang="en-US" sz="1200" i="1" dirty="0"/>
          </a:p>
        </p:txBody>
      </p:sp>
    </p:spTree>
    <p:extLst>
      <p:ext uri="{BB962C8B-B14F-4D97-AF65-F5344CB8AC3E}">
        <p14:creationId xmlns:p14="http://schemas.microsoft.com/office/powerpoint/2010/main" val="3530140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OHSU AML Patient Samples Exhibit Distinct Molecular Profiles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10</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89750" y="1170906"/>
            <a:ext cx="5736239" cy="5123270"/>
          </a:xfrm>
        </p:spPr>
        <p:txBody>
          <a:bodyPr vert="horz" lIns="91440" tIns="45720" rIns="91440" bIns="45720" rtlCol="0" anchor="t">
            <a:noAutofit/>
          </a:bodyPr>
          <a:lstStyle/>
          <a:p>
            <a:pPr>
              <a:lnSpc>
                <a:spcPct val="100000"/>
              </a:lnSpc>
            </a:pPr>
            <a:r>
              <a:rPr lang="en-US" sz="3200" dirty="0">
                <a:cs typeface="Calibri" panose="020F0502020204030204"/>
              </a:rPr>
              <a:t>Looking at 47 variants at hematologic hotspots</a:t>
            </a:r>
          </a:p>
          <a:p>
            <a:pPr>
              <a:lnSpc>
                <a:spcPct val="100000"/>
              </a:lnSpc>
            </a:pPr>
            <a:r>
              <a:rPr lang="en-US" sz="3200" dirty="0">
                <a:cs typeface="Calibri" panose="020F0502020204030204"/>
              </a:rPr>
              <a:t>Found that 1,162 patient form 182 distinct molecular profiles</a:t>
            </a:r>
          </a:p>
          <a:p>
            <a:pPr>
              <a:lnSpc>
                <a:spcPct val="100000"/>
              </a:lnSpc>
            </a:pPr>
            <a:r>
              <a:rPr lang="en-US" sz="3200" dirty="0">
                <a:cs typeface="Calibri" panose="020F0502020204030204"/>
              </a:rPr>
              <a:t>Used Gower’s function (discards 0-0 matches) to find distances</a:t>
            </a:r>
          </a:p>
          <a:p>
            <a:pPr>
              <a:lnSpc>
                <a:spcPct val="100000"/>
              </a:lnSpc>
            </a:pPr>
            <a:endParaRPr lang="en-US" dirty="0">
              <a:cs typeface="Calibri" panose="020F0502020204030204"/>
            </a:endParaRPr>
          </a:p>
          <a:p>
            <a:pPr marL="0" indent="0">
              <a:lnSpc>
                <a:spcPct val="100000"/>
              </a:lnSpc>
              <a:buNone/>
            </a:pPr>
            <a:endParaRPr lang="en-US" dirty="0">
              <a:cs typeface="Calibri" panose="020F0502020204030204"/>
            </a:endParaRPr>
          </a:p>
          <a:p>
            <a:pPr>
              <a:lnSpc>
                <a:spcPct val="100000"/>
              </a:lnSpc>
            </a:pPr>
            <a:endParaRPr lang="en-US" dirty="0">
              <a:cs typeface="Calibri" panose="020F0502020204030204"/>
            </a:endParaRPr>
          </a:p>
          <a:p>
            <a:pPr>
              <a:lnSpc>
                <a:spcPct val="100000"/>
              </a:lnSpc>
            </a:pPr>
            <a:endParaRPr lang="en-US"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pic>
        <p:nvPicPr>
          <p:cNvPr id="5" name="Picture 4" descr="A red square with a blue line&#10;&#10;Description automatically generated">
            <a:extLst>
              <a:ext uri="{FF2B5EF4-FFF2-40B4-BE49-F238E27FC236}">
                <a16:creationId xmlns:a16="http://schemas.microsoft.com/office/drawing/2014/main" id="{894DAC59-2DAD-71D3-682B-B5B94E3BBEAF}"/>
              </a:ext>
            </a:extLst>
          </p:cNvPr>
          <p:cNvPicPr>
            <a:picLocks noChangeAspect="1"/>
          </p:cNvPicPr>
          <p:nvPr/>
        </p:nvPicPr>
        <p:blipFill>
          <a:blip r:embed="rId3"/>
          <a:stretch>
            <a:fillRect/>
          </a:stretch>
        </p:blipFill>
        <p:spPr>
          <a:xfrm>
            <a:off x="6123531" y="1540238"/>
            <a:ext cx="5903583" cy="4641347"/>
          </a:xfrm>
          <a:prstGeom prst="rect">
            <a:avLst/>
          </a:prstGeom>
        </p:spPr>
      </p:pic>
      <p:sp>
        <p:nvSpPr>
          <p:cNvPr id="9" name="TextBox 8">
            <a:extLst>
              <a:ext uri="{FF2B5EF4-FFF2-40B4-BE49-F238E27FC236}">
                <a16:creationId xmlns:a16="http://schemas.microsoft.com/office/drawing/2014/main" id="{B751800A-63AB-4A48-4367-15FE2F86CBD3}"/>
              </a:ext>
            </a:extLst>
          </p:cNvPr>
          <p:cNvSpPr txBox="1"/>
          <p:nvPr/>
        </p:nvSpPr>
        <p:spPr>
          <a:xfrm>
            <a:off x="5928656" y="1170906"/>
            <a:ext cx="6098458" cy="369332"/>
          </a:xfrm>
          <a:prstGeom prst="rect">
            <a:avLst/>
          </a:prstGeom>
          <a:noFill/>
        </p:spPr>
        <p:txBody>
          <a:bodyPr wrap="square">
            <a:spAutoFit/>
          </a:bodyPr>
          <a:lstStyle/>
          <a:p>
            <a:pPr algn="ctr"/>
            <a:r>
              <a:rPr lang="en-US" dirty="0">
                <a:latin typeface="Cambria" panose="02040503050406030204" pitchFamily="18" charset="0"/>
              </a:rPr>
              <a:t>Gower’s Distance Matrix of182 Distinct AML Patient Types</a:t>
            </a:r>
          </a:p>
        </p:txBody>
      </p:sp>
    </p:spTree>
    <p:extLst>
      <p:ext uri="{BB962C8B-B14F-4D97-AF65-F5344CB8AC3E}">
        <p14:creationId xmlns:p14="http://schemas.microsoft.com/office/powerpoint/2010/main" val="1315658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B8AF7-B983-B2E3-8D9F-0517FFDC24CE}"/>
              </a:ext>
            </a:extLst>
          </p:cNvPr>
          <p:cNvSpPr>
            <a:spLocks noGrp="1"/>
          </p:cNvSpPr>
          <p:nvPr>
            <p:ph type="title"/>
          </p:nvPr>
        </p:nvSpPr>
        <p:spPr/>
        <p:txBody>
          <a:bodyPr/>
          <a:lstStyle/>
          <a:p>
            <a:endParaRPr lang="en-US"/>
          </a:p>
        </p:txBody>
      </p:sp>
      <p:pic>
        <p:nvPicPr>
          <p:cNvPr id="5" name="Content Placeholder 4" descr="A graph of a number of patients&#10;&#10;Description automatically generated">
            <a:extLst>
              <a:ext uri="{FF2B5EF4-FFF2-40B4-BE49-F238E27FC236}">
                <a16:creationId xmlns:a16="http://schemas.microsoft.com/office/drawing/2014/main" id="{9032A27D-7B0B-DD8D-244C-62EA5BBF51A2}"/>
              </a:ext>
            </a:extLst>
          </p:cNvPr>
          <p:cNvPicPr>
            <a:picLocks noGrp="1" noChangeAspect="1"/>
          </p:cNvPicPr>
          <p:nvPr>
            <p:ph idx="1"/>
          </p:nvPr>
        </p:nvPicPr>
        <p:blipFill>
          <a:blip r:embed="rId2"/>
          <a:stretch>
            <a:fillRect/>
          </a:stretch>
        </p:blipFill>
        <p:spPr>
          <a:xfrm>
            <a:off x="2667000" y="0"/>
            <a:ext cx="6858000" cy="6858000"/>
          </a:xfrm>
        </p:spPr>
      </p:pic>
    </p:spTree>
    <p:extLst>
      <p:ext uri="{BB962C8B-B14F-4D97-AF65-F5344CB8AC3E}">
        <p14:creationId xmlns:p14="http://schemas.microsoft.com/office/powerpoint/2010/main" val="2588887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Clustering OHSU Patients around Cancer Cell Lines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12</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76525" y="1369605"/>
            <a:ext cx="11438949" cy="5123270"/>
          </a:xfrm>
        </p:spPr>
        <p:txBody>
          <a:bodyPr vert="horz" lIns="91440" tIns="45720" rIns="91440" bIns="45720" rtlCol="0" anchor="t">
            <a:noAutofit/>
          </a:bodyPr>
          <a:lstStyle/>
          <a:p>
            <a:pPr>
              <a:lnSpc>
                <a:spcPct val="100000"/>
              </a:lnSpc>
            </a:pPr>
            <a:r>
              <a:rPr lang="en-US" sz="3200" dirty="0">
                <a:cs typeface="Calibri" panose="020F0502020204030204"/>
              </a:rPr>
              <a:t>Performed K-means to cluster samples</a:t>
            </a:r>
          </a:p>
          <a:p>
            <a:pPr lvl="1">
              <a:lnSpc>
                <a:spcPct val="100000"/>
              </a:lnSpc>
            </a:pPr>
            <a:r>
              <a:rPr lang="en-US" sz="2800" dirty="0">
                <a:cs typeface="Calibri" panose="020F0502020204030204"/>
              </a:rPr>
              <a:t>Gower’s distance for points representing 182 distinct molecular profiles</a:t>
            </a:r>
          </a:p>
          <a:p>
            <a:pPr lvl="1">
              <a:lnSpc>
                <a:spcPct val="100000"/>
              </a:lnSpc>
            </a:pPr>
            <a:r>
              <a:rPr lang="en-US" sz="2800" dirty="0">
                <a:cs typeface="Calibri" panose="020F0502020204030204"/>
              </a:rPr>
              <a:t>33 centers specified by each distinct AML cell line</a:t>
            </a:r>
          </a:p>
          <a:p>
            <a:pPr>
              <a:lnSpc>
                <a:spcPct val="100000"/>
              </a:lnSpc>
            </a:pPr>
            <a:r>
              <a:rPr lang="en-US" sz="3200" dirty="0">
                <a:cs typeface="Calibri" panose="020F0502020204030204"/>
              </a:rPr>
              <a:t>Poorly visualized, but received cluster assignments from this</a:t>
            </a:r>
          </a:p>
          <a:p>
            <a:pPr lvl="1">
              <a:lnSpc>
                <a:spcPct val="100000"/>
              </a:lnSpc>
            </a:pPr>
            <a:endParaRPr lang="en-US" sz="20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3659371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Why Does This Matter?</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13</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113427"/>
            <a:ext cx="11472478" cy="5123270"/>
          </a:xfrm>
        </p:spPr>
        <p:txBody>
          <a:bodyPr vert="horz" lIns="91440" tIns="45720" rIns="91440" bIns="45720" rtlCol="0" anchor="t">
            <a:noAutofit/>
          </a:bodyPr>
          <a:lstStyle/>
          <a:p>
            <a:pPr>
              <a:lnSpc>
                <a:spcPct val="100000"/>
              </a:lnSpc>
            </a:pPr>
            <a:r>
              <a:rPr lang="en-US" sz="3200" dirty="0">
                <a:cs typeface="Calibri" panose="020F0502020204030204"/>
              </a:rPr>
              <a:t>Opportunity to improve AML treatment regimens</a:t>
            </a:r>
          </a:p>
          <a:p>
            <a:pPr>
              <a:lnSpc>
                <a:spcPct val="100000"/>
              </a:lnSpc>
            </a:pPr>
            <a:r>
              <a:rPr lang="en-US" sz="3200" dirty="0">
                <a:cs typeface="Calibri" panose="020F0502020204030204"/>
              </a:rPr>
              <a:t>Impacts patients and their families, healthcare providers, and the cancer research community including the Robert's lab at Dickinson College which studies AML </a:t>
            </a:r>
          </a:p>
          <a:p>
            <a:pPr>
              <a:lnSpc>
                <a:spcPct val="100000"/>
              </a:lnSpc>
            </a:pPr>
            <a:r>
              <a:rPr lang="en-US" sz="3200" dirty="0">
                <a:cs typeface="Calibri" panose="020F0502020204030204"/>
              </a:rPr>
              <a:t>The model's outcomes have the potential to guide and inform further research endeavors, contributing to the advancement of AML treatment strategies.</a:t>
            </a:r>
          </a:p>
          <a:p>
            <a:pPr>
              <a:lnSpc>
                <a:spcPct val="100000"/>
              </a:lnSpc>
            </a:pPr>
            <a:r>
              <a:rPr lang="en-US" sz="3200" dirty="0">
                <a:cs typeface="Calibri" panose="020F0502020204030204"/>
              </a:rPr>
              <a:t>Methodology can be applied to other, more common cancer types</a:t>
            </a: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923323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Considerations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14</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282958"/>
            <a:ext cx="11472478" cy="5123270"/>
          </a:xfrm>
        </p:spPr>
        <p:txBody>
          <a:bodyPr vert="horz" lIns="91440" tIns="45720" rIns="91440" bIns="45720" rtlCol="0" anchor="t">
            <a:noAutofit/>
          </a:bodyPr>
          <a:lstStyle/>
          <a:p>
            <a:pPr>
              <a:lnSpc>
                <a:spcPct val="100000"/>
              </a:lnSpc>
            </a:pPr>
            <a:r>
              <a:rPr lang="en-US" sz="2600" dirty="0">
                <a:cs typeface="Calibri" panose="020F0502020204030204"/>
              </a:rPr>
              <a:t>Ethical considerations need to be made regarding patient consent, data privacy, and the responsible utilization of predictive models in clinical settings.</a:t>
            </a:r>
          </a:p>
          <a:p>
            <a:pPr>
              <a:lnSpc>
                <a:spcPct val="100000"/>
              </a:lnSpc>
            </a:pPr>
            <a:r>
              <a:rPr lang="en-US" sz="2600" dirty="0">
                <a:cs typeface="Calibri" panose="020F0502020204030204"/>
              </a:rPr>
              <a:t>The data used in this analysis was obtained through studies conducted at cancer research centers with informed consent and have been made publicly available. </a:t>
            </a:r>
          </a:p>
          <a:p>
            <a:pPr>
              <a:lnSpc>
                <a:spcPct val="100000"/>
              </a:lnSpc>
            </a:pPr>
            <a:r>
              <a:rPr lang="en-US" sz="2600" dirty="0">
                <a:cs typeface="Calibri" panose="020F0502020204030204"/>
              </a:rPr>
              <a:t>The application of a patient-cell line matching model presents no major ethical concerns.</a:t>
            </a:r>
          </a:p>
          <a:p>
            <a:pPr>
              <a:lnSpc>
                <a:spcPct val="100000"/>
              </a:lnSpc>
            </a:pPr>
            <a:r>
              <a:rPr lang="en-US" sz="2600" dirty="0">
                <a:cs typeface="Calibri" panose="020F0502020204030204"/>
              </a:rPr>
              <a:t>However, the model predicting overall survival could be misused or lead to patient harm if misapplied.</a:t>
            </a:r>
          </a:p>
          <a:p>
            <a:pPr>
              <a:lnSpc>
                <a:spcPct val="100000"/>
              </a:lnSpc>
            </a:pPr>
            <a:r>
              <a:rPr lang="en-US" sz="2600" dirty="0">
                <a:cs typeface="Calibri" panose="020F0502020204030204"/>
              </a:rPr>
              <a:t>The interesting backstory of HL-60 and the importance of informed consent</a:t>
            </a: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1365030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B5CD9-EB19-811B-312A-5123725C4111}"/>
              </a:ext>
            </a:extLst>
          </p:cNvPr>
          <p:cNvSpPr>
            <a:spLocks noGrp="1"/>
          </p:cNvSpPr>
          <p:nvPr>
            <p:ph type="ctrTitle"/>
          </p:nvPr>
        </p:nvSpPr>
        <p:spPr/>
        <p:txBody>
          <a:bodyPr>
            <a:normAutofit/>
          </a:bodyPr>
          <a:lstStyle/>
          <a:p>
            <a:r>
              <a:rPr lang="en-US" sz="8000" b="1" dirty="0">
                <a:solidFill>
                  <a:schemeClr val="bg1"/>
                </a:solidFill>
              </a:rPr>
              <a:t>Questions?</a:t>
            </a:r>
          </a:p>
        </p:txBody>
      </p:sp>
      <p:sp>
        <p:nvSpPr>
          <p:cNvPr id="3" name="Subtitle 2">
            <a:extLst>
              <a:ext uri="{FF2B5EF4-FFF2-40B4-BE49-F238E27FC236}">
                <a16:creationId xmlns:a16="http://schemas.microsoft.com/office/drawing/2014/main" id="{4A238E89-7337-F425-B14F-3477167E2CDD}"/>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178568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What Is Cancer?</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2</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181073" y="1156223"/>
            <a:ext cx="6426203" cy="5123270"/>
          </a:xfrm>
        </p:spPr>
        <p:txBody>
          <a:bodyPr vert="horz" lIns="91440" tIns="45720" rIns="91440" bIns="45720" rtlCol="0" anchor="t">
            <a:noAutofit/>
          </a:bodyPr>
          <a:lstStyle/>
          <a:p>
            <a:pPr>
              <a:lnSpc>
                <a:spcPct val="100000"/>
              </a:lnSpc>
            </a:pPr>
            <a:r>
              <a:rPr lang="en-US" sz="2400" dirty="0">
                <a:cs typeface="Calibri" panose="020F0502020204030204"/>
              </a:rPr>
              <a:t>Affects 1 in 3 people in the US</a:t>
            </a:r>
          </a:p>
          <a:p>
            <a:pPr>
              <a:lnSpc>
                <a:spcPct val="100000"/>
              </a:lnSpc>
            </a:pPr>
            <a:r>
              <a:rPr lang="en-US" sz="2400" dirty="0">
                <a:cs typeface="Calibri" panose="020F0502020204030204"/>
              </a:rPr>
              <a:t>Many different diseases defined by uncontrolled cell growth</a:t>
            </a:r>
          </a:p>
          <a:p>
            <a:pPr>
              <a:lnSpc>
                <a:spcPct val="100000"/>
              </a:lnSpc>
            </a:pPr>
            <a:r>
              <a:rPr lang="en-US" sz="2400" dirty="0">
                <a:cs typeface="Calibri" panose="020F0502020204030204"/>
              </a:rPr>
              <a:t>Genes affecting the signaling and control of cell cycle become dysregulated</a:t>
            </a:r>
          </a:p>
          <a:p>
            <a:pPr lvl="1">
              <a:lnSpc>
                <a:spcPct val="100000"/>
              </a:lnSpc>
            </a:pPr>
            <a:r>
              <a:rPr lang="en-US" sz="2000" dirty="0">
                <a:cs typeface="Calibri" panose="020F0502020204030204"/>
              </a:rPr>
              <a:t>Some through gain and others through loss of function</a:t>
            </a:r>
          </a:p>
          <a:p>
            <a:pPr lvl="1">
              <a:lnSpc>
                <a:spcPct val="100000"/>
              </a:lnSpc>
            </a:pPr>
            <a:r>
              <a:rPr lang="en-US" sz="2000" dirty="0">
                <a:cs typeface="Calibri" panose="020F0502020204030204"/>
              </a:rPr>
              <a:t>This combination of genes and the mutations of those genes is unique to each patient</a:t>
            </a:r>
          </a:p>
          <a:p>
            <a:pPr>
              <a:lnSpc>
                <a:spcPct val="100000"/>
              </a:lnSpc>
            </a:pPr>
            <a:r>
              <a:rPr lang="en-US" sz="2400" dirty="0">
                <a:cs typeface="Calibri" panose="020F0502020204030204"/>
              </a:rPr>
              <a:t>Approach to treatment can’t be one-size-fits-all</a:t>
            </a:r>
          </a:p>
          <a:p>
            <a:pPr>
              <a:lnSpc>
                <a:spcPct val="100000"/>
              </a:lnSpc>
            </a:pPr>
            <a:r>
              <a:rPr lang="en-US" sz="2400" dirty="0">
                <a:cs typeface="Calibri" panose="020F0502020204030204"/>
              </a:rPr>
              <a:t>Check out </a:t>
            </a:r>
            <a:r>
              <a:rPr lang="en-US" sz="2400" dirty="0">
                <a:cs typeface="Calibri" panose="020F0502020204030204"/>
                <a:hlinkClick r:id="rId4"/>
              </a:rPr>
              <a:t>http://www.oncolnc.org/</a:t>
            </a:r>
            <a:endParaRPr lang="en-US" sz="2400" dirty="0">
              <a:cs typeface="Calibri" panose="020F0502020204030204"/>
            </a:endParaRPr>
          </a:p>
          <a:p>
            <a:pPr>
              <a:lnSpc>
                <a:spcPct val="100000"/>
              </a:lnSpc>
            </a:pPr>
            <a:endParaRPr lang="en-US" dirty="0">
              <a:cs typeface="Calibri" panose="020F0502020204030204"/>
            </a:endParaRPr>
          </a:p>
          <a:p>
            <a:pPr>
              <a:lnSpc>
                <a:spcPct val="100000"/>
              </a:lnSpc>
            </a:pPr>
            <a:endParaRPr lang="en-US"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pic>
        <p:nvPicPr>
          <p:cNvPr id="1027" name="Picture 3" descr="The Cell Cycle – MCAT Biology | MedSchoolCoach">
            <a:extLst>
              <a:ext uri="{FF2B5EF4-FFF2-40B4-BE49-F238E27FC236}">
                <a16:creationId xmlns:a16="http://schemas.microsoft.com/office/drawing/2014/main" id="{B8AEC62D-A7E5-8691-686B-AAA4409BDA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169900" y="-4648200"/>
            <a:ext cx="32639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diagram of a dna structure&#10;&#10;Description automatically generated">
            <a:extLst>
              <a:ext uri="{FF2B5EF4-FFF2-40B4-BE49-F238E27FC236}">
                <a16:creationId xmlns:a16="http://schemas.microsoft.com/office/drawing/2014/main" id="{A17225D0-0BDB-884A-BA15-1F3D95D1EEC0}"/>
              </a:ext>
            </a:extLst>
          </p:cNvPr>
          <p:cNvPicPr>
            <a:picLocks noChangeAspect="1"/>
          </p:cNvPicPr>
          <p:nvPr/>
        </p:nvPicPr>
        <p:blipFill>
          <a:blip r:embed="rId6"/>
          <a:stretch>
            <a:fillRect/>
          </a:stretch>
        </p:blipFill>
        <p:spPr>
          <a:xfrm>
            <a:off x="6901129" y="1518996"/>
            <a:ext cx="5290871" cy="3820008"/>
          </a:xfrm>
          <a:prstGeom prst="rect">
            <a:avLst/>
          </a:prstGeom>
        </p:spPr>
      </p:pic>
      <p:sp>
        <p:nvSpPr>
          <p:cNvPr id="12" name="TextBox 11">
            <a:extLst>
              <a:ext uri="{FF2B5EF4-FFF2-40B4-BE49-F238E27FC236}">
                <a16:creationId xmlns:a16="http://schemas.microsoft.com/office/drawing/2014/main" id="{D51A211C-CF97-D29D-CB32-E2EF4FC75AF1}"/>
              </a:ext>
            </a:extLst>
          </p:cNvPr>
          <p:cNvSpPr txBox="1"/>
          <p:nvPr/>
        </p:nvSpPr>
        <p:spPr>
          <a:xfrm>
            <a:off x="0" y="6581001"/>
            <a:ext cx="2914650" cy="461665"/>
          </a:xfrm>
          <a:prstGeom prst="rect">
            <a:avLst/>
          </a:prstGeom>
          <a:noFill/>
        </p:spPr>
        <p:txBody>
          <a:bodyPr wrap="square" rtlCol="0">
            <a:spAutoFit/>
          </a:bodyPr>
          <a:lstStyle/>
          <a:p>
            <a:r>
              <a:rPr lang="en-US" sz="1200" dirty="0"/>
              <a:t>Image taken from </a:t>
            </a:r>
            <a:r>
              <a:rPr lang="en-US" sz="1200" i="1" dirty="0" err="1"/>
              <a:t>medznat.ru</a:t>
            </a:r>
            <a:endParaRPr lang="en-US" sz="1200" i="1" dirty="0"/>
          </a:p>
          <a:p>
            <a:endParaRPr lang="en-US" sz="1200" i="1" dirty="0"/>
          </a:p>
        </p:txBody>
      </p:sp>
    </p:spTree>
    <p:extLst>
      <p:ext uri="{BB962C8B-B14F-4D97-AF65-F5344CB8AC3E}">
        <p14:creationId xmlns:p14="http://schemas.microsoft.com/office/powerpoint/2010/main" val="4101272834"/>
      </p:ext>
    </p:extLst>
  </p:cSld>
  <p:clrMapOvr>
    <a:masterClrMapping/>
  </p:clrMapOvr>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A Brief Introduction of Acute Myeloid Leukemia (AML)</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3</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113427"/>
            <a:ext cx="11472478" cy="5123270"/>
          </a:xfrm>
        </p:spPr>
        <p:txBody>
          <a:bodyPr vert="horz" lIns="91440" tIns="45720" rIns="91440" bIns="45720" rtlCol="0" anchor="t">
            <a:noAutofit/>
          </a:bodyPr>
          <a:lstStyle/>
          <a:p>
            <a:pPr>
              <a:lnSpc>
                <a:spcPct val="100000"/>
              </a:lnSpc>
            </a:pPr>
            <a:r>
              <a:rPr lang="en-US" sz="3200" dirty="0">
                <a:cs typeface="Calibri" panose="020F0502020204030204"/>
              </a:rPr>
              <a:t>A blood cancer in which large numbers of abnormal myeloblasts are produced</a:t>
            </a:r>
          </a:p>
          <a:p>
            <a:pPr>
              <a:lnSpc>
                <a:spcPct val="100000"/>
              </a:lnSpc>
            </a:pPr>
            <a:r>
              <a:rPr lang="en-US" sz="3200" dirty="0">
                <a:cs typeface="Calibri" panose="020F0502020204030204"/>
              </a:rPr>
              <a:t>Treatments includes chemotherapy, targeted therapy, radiation therapy, and other medications</a:t>
            </a:r>
          </a:p>
          <a:p>
            <a:pPr>
              <a:lnSpc>
                <a:spcPct val="100000"/>
              </a:lnSpc>
            </a:pPr>
            <a:r>
              <a:rPr lang="en-US" sz="3200" dirty="0">
                <a:cs typeface="Calibri" panose="020F0502020204030204"/>
              </a:rPr>
              <a:t>Moderately rare, about 1% of all cancers</a:t>
            </a:r>
          </a:p>
          <a:p>
            <a:pPr marL="0" indent="0">
              <a:lnSpc>
                <a:spcPct val="100000"/>
              </a:lnSpc>
              <a:buNone/>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2165388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6C907-0942-D480-6766-FF6AFE89548E}"/>
              </a:ext>
            </a:extLst>
          </p:cNvPr>
          <p:cNvSpPr>
            <a:spLocks noGrp="1"/>
          </p:cNvSpPr>
          <p:nvPr>
            <p:ph type="title"/>
          </p:nvPr>
        </p:nvSpPr>
        <p:spPr>
          <a:xfrm>
            <a:off x="831850" y="1709739"/>
            <a:ext cx="10515600" cy="933450"/>
          </a:xfrm>
        </p:spPr>
        <p:txBody>
          <a:bodyPr/>
          <a:lstStyle/>
          <a:p>
            <a:pPr algn="ctr"/>
            <a:r>
              <a:rPr lang="en-US" dirty="0">
                <a:solidFill>
                  <a:schemeClr val="bg1"/>
                </a:solidFill>
              </a:rPr>
              <a:t>Experimental Question:</a:t>
            </a:r>
          </a:p>
        </p:txBody>
      </p:sp>
      <p:sp>
        <p:nvSpPr>
          <p:cNvPr id="3" name="Text Placeholder 2">
            <a:extLst>
              <a:ext uri="{FF2B5EF4-FFF2-40B4-BE49-F238E27FC236}">
                <a16:creationId xmlns:a16="http://schemas.microsoft.com/office/drawing/2014/main" id="{393D7C7A-3CC1-A166-3B4C-7B4EAB4D7735}"/>
              </a:ext>
            </a:extLst>
          </p:cNvPr>
          <p:cNvSpPr>
            <a:spLocks noGrp="1"/>
          </p:cNvSpPr>
          <p:nvPr>
            <p:ph type="body" idx="1"/>
          </p:nvPr>
        </p:nvSpPr>
        <p:spPr>
          <a:xfrm>
            <a:off x="831850" y="2746375"/>
            <a:ext cx="10515600" cy="1739900"/>
          </a:xfrm>
        </p:spPr>
        <p:txBody>
          <a:bodyPr>
            <a:noAutofit/>
          </a:bodyPr>
          <a:lstStyle/>
          <a:p>
            <a:pPr algn="ctr"/>
            <a:r>
              <a:rPr lang="en-US" sz="4600" i="1" dirty="0">
                <a:solidFill>
                  <a:schemeClr val="bg2"/>
                </a:solidFill>
              </a:rPr>
              <a:t>Can we match an AML patient with the cell line that best mimics the molecular profile of their disease?</a:t>
            </a:r>
          </a:p>
        </p:txBody>
      </p:sp>
    </p:spTree>
    <p:extLst>
      <p:ext uri="{BB962C8B-B14F-4D97-AF65-F5344CB8AC3E}">
        <p14:creationId xmlns:p14="http://schemas.microsoft.com/office/powerpoint/2010/main" val="209579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Cell Line and Patient Datasets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5</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246555" y="1113427"/>
            <a:ext cx="11698889" cy="5123270"/>
          </a:xfrm>
        </p:spPr>
        <p:txBody>
          <a:bodyPr vert="horz" lIns="91440" tIns="45720" rIns="91440" bIns="45720" rtlCol="0" anchor="t">
            <a:noAutofit/>
          </a:bodyPr>
          <a:lstStyle/>
          <a:p>
            <a:pPr>
              <a:lnSpc>
                <a:spcPct val="100000"/>
              </a:lnSpc>
            </a:pPr>
            <a:r>
              <a:rPr lang="en-US" dirty="0">
                <a:cs typeface="Calibri" panose="020F0502020204030204"/>
              </a:rPr>
              <a:t>Cancer Cell Line Encyclopedia (Broad, 2019)</a:t>
            </a:r>
          </a:p>
          <a:p>
            <a:pPr lvl="1">
              <a:lnSpc>
                <a:spcPct val="100000"/>
              </a:lnSpc>
            </a:pPr>
            <a:r>
              <a:rPr lang="en-US" dirty="0">
                <a:cs typeface="Calibri" panose="020F0502020204030204"/>
              </a:rPr>
              <a:t>Contains clinical patient and sample data, RNA-seq, drug treatment response and </a:t>
            </a:r>
            <a:r>
              <a:rPr lang="en-US" u="sng" dirty="0">
                <a:cs typeface="Calibri" panose="020F0502020204030204"/>
              </a:rPr>
              <a:t>exome sequencing</a:t>
            </a:r>
            <a:r>
              <a:rPr lang="en-US" dirty="0">
                <a:cs typeface="Calibri" panose="020F0502020204030204"/>
              </a:rPr>
              <a:t> data on 46 AML cell lines</a:t>
            </a:r>
          </a:p>
          <a:p>
            <a:pPr lvl="1">
              <a:lnSpc>
                <a:spcPct val="100000"/>
              </a:lnSpc>
            </a:pPr>
            <a:r>
              <a:rPr lang="en-US" dirty="0">
                <a:cs typeface="Calibri" panose="020F0502020204030204"/>
              </a:rPr>
              <a:t>Mutations found at 10,631 unique genes</a:t>
            </a:r>
          </a:p>
          <a:p>
            <a:pPr>
              <a:lnSpc>
                <a:spcPct val="100000"/>
              </a:lnSpc>
            </a:pPr>
            <a:r>
              <a:rPr lang="en-US" dirty="0">
                <a:cs typeface="Calibri" panose="020F0502020204030204"/>
              </a:rPr>
              <a:t>Acute Myeloid Leukemia (OHSU, Cancer Cell 2022) and Acute Myeloid Leukemia (OHSU, Nature 2018)</a:t>
            </a:r>
          </a:p>
          <a:p>
            <a:pPr lvl="1">
              <a:lnSpc>
                <a:spcPct val="100000"/>
              </a:lnSpc>
            </a:pPr>
            <a:r>
              <a:rPr lang="en-US" dirty="0">
                <a:cs typeface="Calibri" panose="020F0502020204030204"/>
              </a:rPr>
              <a:t>Contains clinical patient and sample data, RNA-seq and </a:t>
            </a:r>
            <a:r>
              <a:rPr lang="en-US" u="sng" dirty="0">
                <a:cs typeface="Calibri" panose="020F0502020204030204"/>
              </a:rPr>
              <a:t>exome sequencing</a:t>
            </a:r>
            <a:r>
              <a:rPr lang="en-US" dirty="0">
                <a:cs typeface="Calibri" panose="020F0502020204030204"/>
              </a:rPr>
              <a:t> data on a combined 1,162 patients and 3,279 samples</a:t>
            </a:r>
          </a:p>
          <a:p>
            <a:pPr lvl="1">
              <a:lnSpc>
                <a:spcPct val="100000"/>
              </a:lnSpc>
            </a:pPr>
            <a:r>
              <a:rPr lang="en-US" dirty="0">
                <a:cs typeface="Calibri" panose="020F0502020204030204"/>
              </a:rPr>
              <a:t>3,384 unique genes</a:t>
            </a:r>
          </a:p>
          <a:p>
            <a:pPr>
              <a:lnSpc>
                <a:spcPct val="100000"/>
              </a:lnSpc>
            </a:pPr>
            <a:r>
              <a:rPr lang="en-US" dirty="0">
                <a:cs typeface="Calibri" panose="020F0502020204030204"/>
              </a:rPr>
              <a:t>Cell line and patient samples obtained from studies available on </a:t>
            </a:r>
            <a:r>
              <a:rPr lang="en-US" i="1" dirty="0" err="1">
                <a:cs typeface="Calibri" panose="020F0502020204030204"/>
              </a:rPr>
              <a:t>cbioportal.org</a:t>
            </a:r>
            <a:endParaRPr lang="en-US" i="1" dirty="0">
              <a:cs typeface="Calibri" panose="020F0502020204030204"/>
            </a:endParaRPr>
          </a:p>
          <a:p>
            <a:pPr>
              <a:lnSpc>
                <a:spcPct val="100000"/>
              </a:lnSpc>
            </a:pPr>
            <a:endParaRPr lang="en-US" sz="2400" i="1"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89066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Cleaned Cell Line and Patient Datasets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6</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113427"/>
            <a:ext cx="11472478" cy="5123270"/>
          </a:xfrm>
        </p:spPr>
        <p:txBody>
          <a:bodyPr vert="horz" lIns="91440" tIns="45720" rIns="91440" bIns="45720" rtlCol="0" anchor="t">
            <a:noAutofit/>
          </a:bodyPr>
          <a:lstStyle/>
          <a:p>
            <a:pPr>
              <a:lnSpc>
                <a:spcPct val="100000"/>
              </a:lnSpc>
            </a:pPr>
            <a:r>
              <a:rPr lang="en-US" sz="3200" dirty="0">
                <a:cs typeface="Calibri" panose="020F0502020204030204"/>
              </a:rPr>
              <a:t>Data comes from three different studies</a:t>
            </a:r>
          </a:p>
          <a:p>
            <a:pPr lvl="1">
              <a:lnSpc>
                <a:spcPct val="100000"/>
              </a:lnSpc>
            </a:pPr>
            <a:r>
              <a:rPr lang="en-US" sz="2800" dirty="0">
                <a:cs typeface="Calibri" panose="020F0502020204030204"/>
              </a:rPr>
              <a:t>Different sets of variables</a:t>
            </a:r>
          </a:p>
          <a:p>
            <a:pPr lvl="1">
              <a:lnSpc>
                <a:spcPct val="100000"/>
              </a:lnSpc>
            </a:pPr>
            <a:r>
              <a:rPr lang="en-US" sz="2800" dirty="0">
                <a:cs typeface="Calibri" panose="020F0502020204030204"/>
              </a:rPr>
              <a:t>Different notation for mutations, locus, and consequence</a:t>
            </a:r>
          </a:p>
          <a:p>
            <a:pPr>
              <a:lnSpc>
                <a:spcPct val="100000"/>
              </a:lnSpc>
            </a:pPr>
            <a:r>
              <a:rPr lang="en-US" sz="3200" dirty="0">
                <a:cs typeface="Calibri" panose="020F0502020204030204"/>
              </a:rPr>
              <a:t>Created binary variable representing each mutation and corresponding residue for each study</a:t>
            </a:r>
          </a:p>
          <a:p>
            <a:pPr>
              <a:lnSpc>
                <a:spcPct val="100000"/>
              </a:lnSpc>
            </a:pPr>
            <a:endParaRPr lang="en-US" sz="32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433513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Identifying Important Genes by MCA</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7</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113427"/>
            <a:ext cx="11472478" cy="5123270"/>
          </a:xfrm>
        </p:spPr>
        <p:txBody>
          <a:bodyPr vert="horz" lIns="91440" tIns="45720" rIns="91440" bIns="45720" rtlCol="0" anchor="t">
            <a:noAutofit/>
          </a:bodyPr>
          <a:lstStyle/>
          <a:p>
            <a:pPr>
              <a:lnSpc>
                <a:spcPct val="100000"/>
              </a:lnSpc>
            </a:pPr>
            <a:r>
              <a:rPr lang="en-US" sz="3200" dirty="0">
                <a:cs typeface="Calibri" panose="020F0502020204030204"/>
              </a:rPr>
              <a:t>Too many genes!</a:t>
            </a:r>
          </a:p>
          <a:p>
            <a:pPr>
              <a:lnSpc>
                <a:spcPct val="100000"/>
              </a:lnSpc>
            </a:pPr>
            <a:r>
              <a:rPr lang="en-US" sz="3200" dirty="0">
                <a:cs typeface="Calibri" panose="020F0502020204030204"/>
              </a:rPr>
              <a:t>Vast majority of mutations don’t contribute to cancer</a:t>
            </a:r>
          </a:p>
          <a:p>
            <a:pPr>
              <a:lnSpc>
                <a:spcPct val="100000"/>
              </a:lnSpc>
            </a:pPr>
            <a:r>
              <a:rPr lang="en-US" sz="3200" dirty="0">
                <a:cs typeface="Calibri" panose="020F0502020204030204"/>
              </a:rPr>
              <a:t>Multiple Correspondence Analysis</a:t>
            </a:r>
          </a:p>
          <a:p>
            <a:pPr lvl="1">
              <a:lnSpc>
                <a:spcPct val="100000"/>
              </a:lnSpc>
            </a:pPr>
            <a:r>
              <a:rPr lang="en-US" sz="2800" dirty="0">
                <a:cs typeface="Calibri" panose="020F0502020204030204"/>
              </a:rPr>
              <a:t>Technique used to identify underlying structures in a data set of nominal categorical data</a:t>
            </a:r>
          </a:p>
          <a:p>
            <a:pPr lvl="1">
              <a:lnSpc>
                <a:spcPct val="100000"/>
              </a:lnSpc>
            </a:pPr>
            <a:r>
              <a:rPr lang="en-US" sz="2800" dirty="0">
                <a:cs typeface="Calibri" panose="020F0502020204030204"/>
              </a:rPr>
              <a:t>Used to select top 100 eigen genes in AML patients</a:t>
            </a:r>
          </a:p>
          <a:p>
            <a:pPr lvl="1">
              <a:lnSpc>
                <a:spcPct val="100000"/>
              </a:lnSpc>
            </a:pPr>
            <a:r>
              <a:rPr lang="en-US" sz="2800" dirty="0">
                <a:cs typeface="Calibri" panose="020F0502020204030204"/>
              </a:rPr>
              <a:t>Homogeneity in result</a:t>
            </a:r>
          </a:p>
          <a:p>
            <a:pPr lvl="1">
              <a:lnSpc>
                <a:spcPct val="100000"/>
              </a:lnSpc>
            </a:pPr>
            <a:r>
              <a:rPr lang="en-US" sz="2800" dirty="0">
                <a:cs typeface="Calibri" panose="020F0502020204030204"/>
              </a:rPr>
              <a:t>Result identified genes not known to contribute to cancer</a:t>
            </a:r>
          </a:p>
          <a:p>
            <a:pPr lvl="1">
              <a:lnSpc>
                <a:spcPct val="100000"/>
              </a:lnSpc>
            </a:pPr>
            <a:endParaRPr lang="en-US" sz="20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spTree>
    <p:extLst>
      <p:ext uri="{BB962C8B-B14F-4D97-AF65-F5344CB8AC3E}">
        <p14:creationId xmlns:p14="http://schemas.microsoft.com/office/powerpoint/2010/main" val="2648427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Using Established Mutational Hotspots</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8</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359761" y="1113427"/>
            <a:ext cx="11472478" cy="5123270"/>
          </a:xfrm>
        </p:spPr>
        <p:txBody>
          <a:bodyPr vert="horz" lIns="91440" tIns="45720" rIns="91440" bIns="45720" rtlCol="0" anchor="t">
            <a:noAutofit/>
          </a:bodyPr>
          <a:lstStyle/>
          <a:p>
            <a:pPr>
              <a:lnSpc>
                <a:spcPct val="100000"/>
              </a:lnSpc>
            </a:pPr>
            <a:r>
              <a:rPr lang="en-US" sz="2600" i="1" dirty="0">
                <a:cs typeface="Calibri" panose="020F0502020204030204"/>
              </a:rPr>
              <a:t>Chang et al. 2017  </a:t>
            </a:r>
            <a:r>
              <a:rPr lang="en-US" sz="2600" dirty="0">
                <a:cs typeface="Calibri" panose="020F0502020204030204"/>
              </a:rPr>
              <a:t>identified 247 mutational hotspots in 24,592 tumor samples</a:t>
            </a:r>
          </a:p>
          <a:p>
            <a:pPr>
              <a:lnSpc>
                <a:spcPct val="100000"/>
              </a:lnSpc>
            </a:pPr>
            <a:endParaRPr lang="en-US" sz="2600" dirty="0">
              <a:cs typeface="Calibri" panose="020F0502020204030204"/>
            </a:endParaRPr>
          </a:p>
          <a:p>
            <a:pPr>
              <a:lnSpc>
                <a:spcPct val="100000"/>
              </a:lnSpc>
            </a:pPr>
            <a:endParaRPr lang="en-US" sz="2600" dirty="0">
              <a:cs typeface="Calibri" panose="020F0502020204030204"/>
            </a:endParaRPr>
          </a:p>
          <a:p>
            <a:pPr>
              <a:lnSpc>
                <a:spcPct val="100000"/>
              </a:lnSpc>
            </a:pPr>
            <a:r>
              <a:rPr lang="en-US" sz="2600" dirty="0">
                <a:cs typeface="Calibri" panose="020F0502020204030204"/>
              </a:rPr>
              <a:t>43 hotspots specific to blood cancers</a:t>
            </a:r>
          </a:p>
          <a:p>
            <a:pPr>
              <a:lnSpc>
                <a:spcPct val="100000"/>
              </a:lnSpc>
            </a:pPr>
            <a:r>
              <a:rPr lang="en-US" sz="2600" dirty="0">
                <a:cs typeface="Calibri" panose="020F0502020204030204"/>
              </a:rPr>
              <a:t>Decision to treat variants as distinct mutations</a:t>
            </a:r>
          </a:p>
          <a:p>
            <a:pPr lvl="1">
              <a:lnSpc>
                <a:spcPct val="100000"/>
              </a:lnSpc>
            </a:pPr>
            <a:r>
              <a:rPr lang="en-US" sz="2200" dirty="0">
                <a:cs typeface="Calibri" panose="020F0502020204030204"/>
              </a:rPr>
              <a:t>These variants give unique protein products which are likely to exhibit different characteristics</a:t>
            </a:r>
          </a:p>
          <a:p>
            <a:pPr lvl="1">
              <a:lnSpc>
                <a:spcPct val="100000"/>
              </a:lnSpc>
            </a:pPr>
            <a:r>
              <a:rPr lang="en-US" sz="2200" dirty="0">
                <a:cs typeface="Calibri" panose="020F0502020204030204"/>
              </a:rPr>
              <a:t>Gives 255 unique transcripts</a:t>
            </a:r>
          </a:p>
          <a:p>
            <a:pPr>
              <a:lnSpc>
                <a:spcPct val="100000"/>
              </a:lnSpc>
            </a:pPr>
            <a:r>
              <a:rPr lang="en-US" sz="2600" dirty="0">
                <a:cs typeface="Calibri" panose="020F0502020204030204"/>
              </a:rPr>
              <a:t>Another avenue to explore could be weighing gene more heavily than variant  </a:t>
            </a:r>
          </a:p>
          <a:p>
            <a:pPr>
              <a:lnSpc>
                <a:spcPct val="100000"/>
              </a:lnSpc>
            </a:pPr>
            <a:endParaRPr lang="en-US" sz="20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pic>
        <p:nvPicPr>
          <p:cNvPr id="4" name="Picture 3">
            <a:extLst>
              <a:ext uri="{FF2B5EF4-FFF2-40B4-BE49-F238E27FC236}">
                <a16:creationId xmlns:a16="http://schemas.microsoft.com/office/drawing/2014/main" id="{91A8C6F2-4BBD-85D5-5AE9-2B5A4FC73BD0}"/>
              </a:ext>
            </a:extLst>
          </p:cNvPr>
          <p:cNvPicPr>
            <a:picLocks noChangeAspect="1"/>
          </p:cNvPicPr>
          <p:nvPr/>
        </p:nvPicPr>
        <p:blipFill rotWithShape="1">
          <a:blip r:embed="rId3"/>
          <a:srcRect l="5607" t="9173" r="914" b="7083"/>
          <a:stretch/>
        </p:blipFill>
        <p:spPr>
          <a:xfrm>
            <a:off x="554636" y="1812863"/>
            <a:ext cx="10975377" cy="748426"/>
          </a:xfrm>
          <a:prstGeom prst="rect">
            <a:avLst/>
          </a:prstGeom>
        </p:spPr>
      </p:pic>
    </p:spTree>
    <p:extLst>
      <p:ext uri="{BB962C8B-B14F-4D97-AF65-F5344CB8AC3E}">
        <p14:creationId xmlns:p14="http://schemas.microsoft.com/office/powerpoint/2010/main" val="3143973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0568A-C620-3C14-D672-0DBDE41EC815}"/>
              </a:ext>
            </a:extLst>
          </p:cNvPr>
          <p:cNvSpPr>
            <a:spLocks noGrp="1"/>
          </p:cNvSpPr>
          <p:nvPr>
            <p:ph type="title"/>
          </p:nvPr>
        </p:nvSpPr>
        <p:spPr>
          <a:xfrm>
            <a:off x="0" y="0"/>
            <a:ext cx="12192000" cy="857250"/>
          </a:xfrm>
          <a:solidFill>
            <a:srgbClr val="002060"/>
          </a:solidFill>
        </p:spPr>
        <p:txBody>
          <a:bodyPr>
            <a:normAutofit/>
          </a:bodyPr>
          <a:lstStyle/>
          <a:p>
            <a:pPr algn="ctr"/>
            <a:r>
              <a:rPr lang="en-US" sz="3200" b="1" dirty="0">
                <a:solidFill>
                  <a:schemeClr val="bg1"/>
                </a:solidFill>
              </a:rPr>
              <a:t>AML Cell Lines Are Highly Heterogenous (That’s a Good Thing!)</a:t>
            </a:r>
          </a:p>
        </p:txBody>
      </p:sp>
      <p:sp>
        <p:nvSpPr>
          <p:cNvPr id="8" name="Slide Number Placeholder 4">
            <a:extLst>
              <a:ext uri="{FF2B5EF4-FFF2-40B4-BE49-F238E27FC236}">
                <a16:creationId xmlns:a16="http://schemas.microsoft.com/office/drawing/2014/main" id="{F211BCF1-50DA-4CE4-450C-B7EFBF69B8B5}"/>
              </a:ext>
            </a:extLst>
          </p:cNvPr>
          <p:cNvSpPr>
            <a:spLocks noGrp="1"/>
          </p:cNvSpPr>
          <p:nvPr>
            <p:ph type="sldNum" sz="quarter" idx="12"/>
          </p:nvPr>
        </p:nvSpPr>
        <p:spPr>
          <a:xfrm>
            <a:off x="9448800" y="6492875"/>
            <a:ext cx="2743200" cy="365125"/>
          </a:xfrm>
        </p:spPr>
        <p:txBody>
          <a:bodyPr/>
          <a:lstStyle/>
          <a:p>
            <a:r>
              <a:rPr lang="en-US" b="1" dirty="0">
                <a:solidFill>
                  <a:schemeClr val="tx1"/>
                </a:solidFill>
                <a:latin typeface="HELVETICA NEUE LIGHT" panose="02000403000000020004" pitchFamily="2" charset="0"/>
                <a:ea typeface="HELVETICA NEUE LIGHT" panose="02000403000000020004" pitchFamily="2" charset="0"/>
              </a:rPr>
              <a:t>| </a:t>
            </a:r>
            <a:fld id="{298F1D03-1965-0C40-A00A-225DE5C611AC}" type="slidenum">
              <a:rPr lang="en-US" b="1" smtClean="0">
                <a:solidFill>
                  <a:schemeClr val="tx1"/>
                </a:solidFill>
                <a:latin typeface="HELVETICA NEUE LIGHT" panose="02000403000000020004" pitchFamily="2" charset="0"/>
                <a:ea typeface="HELVETICA NEUE LIGHT" panose="02000403000000020004" pitchFamily="2" charset="0"/>
              </a:rPr>
              <a:t>9</a:t>
            </a:fld>
            <a:endParaRPr lang="en-US" b="1" dirty="0">
              <a:solidFill>
                <a:schemeClr val="tx1"/>
              </a:solidFill>
              <a:latin typeface="HELVETICA NEUE LIGHT" panose="02000403000000020004" pitchFamily="2" charset="0"/>
              <a:ea typeface="HELVETICA NEUE LIGHT" panose="02000403000000020004" pitchFamily="2" charset="0"/>
            </a:endParaRPr>
          </a:p>
        </p:txBody>
      </p:sp>
      <p:sp>
        <p:nvSpPr>
          <p:cNvPr id="16" name="TextBox 15">
            <a:extLst>
              <a:ext uri="{FF2B5EF4-FFF2-40B4-BE49-F238E27FC236}">
                <a16:creationId xmlns:a16="http://schemas.microsoft.com/office/drawing/2014/main" id="{BCF84138-CE9F-9B0D-6E7F-DA061DB0812C}"/>
              </a:ext>
            </a:extLst>
          </p:cNvPr>
          <p:cNvSpPr txBox="1"/>
          <p:nvPr/>
        </p:nvSpPr>
        <p:spPr>
          <a:xfrm>
            <a:off x="554636" y="1602203"/>
            <a:ext cx="5762445" cy="830997"/>
          </a:xfrm>
          <a:prstGeom prst="rect">
            <a:avLst/>
          </a:prstGeom>
          <a:noFill/>
        </p:spPr>
        <p:txBody>
          <a:bodyPr wrap="square" lIns="91440" tIns="45720" rIns="91440" bIns="45720" anchor="t">
            <a:spAutoFit/>
          </a:bodyPr>
          <a:lstStyle/>
          <a:p>
            <a:endParaRPr lang="en-US" sz="2400" dirty="0">
              <a:cs typeface="Calibri"/>
            </a:endParaRPr>
          </a:p>
          <a:p>
            <a:endParaRPr lang="en-US" sz="2400" dirty="0">
              <a:solidFill>
                <a:srgbClr val="000000"/>
              </a:solidFill>
            </a:endParaRPr>
          </a:p>
        </p:txBody>
      </p:sp>
      <p:sp>
        <p:nvSpPr>
          <p:cNvPr id="6" name="Marcador de contenido 2">
            <a:extLst>
              <a:ext uri="{FF2B5EF4-FFF2-40B4-BE49-F238E27FC236}">
                <a16:creationId xmlns:a16="http://schemas.microsoft.com/office/drawing/2014/main" id="{CD22B0D8-E360-7C36-B442-917D1E30E6F9}"/>
              </a:ext>
            </a:extLst>
          </p:cNvPr>
          <p:cNvSpPr>
            <a:spLocks noGrp="1"/>
          </p:cNvSpPr>
          <p:nvPr>
            <p:ph idx="1"/>
          </p:nvPr>
        </p:nvSpPr>
        <p:spPr>
          <a:xfrm>
            <a:off x="487752" y="997129"/>
            <a:ext cx="5387169" cy="5123270"/>
          </a:xfrm>
        </p:spPr>
        <p:txBody>
          <a:bodyPr vert="horz" lIns="91440" tIns="45720" rIns="91440" bIns="45720" rtlCol="0" anchor="t">
            <a:noAutofit/>
          </a:bodyPr>
          <a:lstStyle/>
          <a:p>
            <a:pPr>
              <a:lnSpc>
                <a:spcPct val="100000"/>
              </a:lnSpc>
            </a:pPr>
            <a:r>
              <a:rPr lang="en-US" dirty="0">
                <a:cs typeface="Calibri" panose="020F0502020204030204"/>
              </a:rPr>
              <a:t>Found 47 hotspot variants shared by AML cell lines and OHSU patients</a:t>
            </a:r>
          </a:p>
          <a:p>
            <a:pPr>
              <a:lnSpc>
                <a:spcPct val="100000"/>
              </a:lnSpc>
            </a:pPr>
            <a:r>
              <a:rPr lang="en-US" dirty="0">
                <a:cs typeface="Calibri" panose="020F0502020204030204"/>
              </a:rPr>
              <a:t>Used Gower’s function (discards 0-0 matches) to find distances</a:t>
            </a:r>
          </a:p>
          <a:p>
            <a:pPr>
              <a:lnSpc>
                <a:spcPct val="100000"/>
              </a:lnSpc>
            </a:pPr>
            <a:r>
              <a:rPr lang="en-US" dirty="0">
                <a:cs typeface="Calibri" panose="020F0502020204030204"/>
              </a:rPr>
              <a:t>33 of the cell lines are molecularly distinct</a:t>
            </a:r>
          </a:p>
          <a:p>
            <a:pPr lvl="1">
              <a:lnSpc>
                <a:spcPct val="100000"/>
              </a:lnSpc>
            </a:pPr>
            <a:r>
              <a:rPr lang="en-US" dirty="0">
                <a:cs typeface="Calibri" panose="020F0502020204030204"/>
              </a:rPr>
              <a:t>Some are negative for all variants</a:t>
            </a: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4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dirty="0">
              <a:cs typeface="Calibri" panose="020F0502020204030204"/>
            </a:endParaRPr>
          </a:p>
          <a:p>
            <a:pPr>
              <a:lnSpc>
                <a:spcPct val="100000"/>
              </a:lnSpc>
            </a:pPr>
            <a:endParaRPr lang="en-US" sz="2200" i="1" dirty="0">
              <a:cs typeface="Calibri" panose="020F0502020204030204"/>
            </a:endParaRPr>
          </a:p>
          <a:p>
            <a:pPr>
              <a:lnSpc>
                <a:spcPct val="100000"/>
              </a:lnSpc>
            </a:pPr>
            <a:endParaRPr lang="en-US" sz="2200" dirty="0"/>
          </a:p>
          <a:p>
            <a:pPr marL="0" indent="0">
              <a:lnSpc>
                <a:spcPct val="130000"/>
              </a:lnSpc>
              <a:buNone/>
            </a:pPr>
            <a:endParaRPr lang="en-US" sz="2200" dirty="0"/>
          </a:p>
          <a:p>
            <a:pPr>
              <a:lnSpc>
                <a:spcPct val="130000"/>
              </a:lnSpc>
            </a:pPr>
            <a:endParaRPr lang="en-US" sz="2400" dirty="0"/>
          </a:p>
        </p:txBody>
      </p:sp>
      <p:pic>
        <p:nvPicPr>
          <p:cNvPr id="4" name="Picture 3" descr="A red and blue graph&#10;&#10;Description automatically generated">
            <a:extLst>
              <a:ext uri="{FF2B5EF4-FFF2-40B4-BE49-F238E27FC236}">
                <a16:creationId xmlns:a16="http://schemas.microsoft.com/office/drawing/2014/main" id="{A65F2ED3-AEFD-C3A1-F81B-31330C1A810D}"/>
              </a:ext>
            </a:extLst>
          </p:cNvPr>
          <p:cNvPicPr>
            <a:picLocks noChangeAspect="1"/>
          </p:cNvPicPr>
          <p:nvPr/>
        </p:nvPicPr>
        <p:blipFill>
          <a:blip r:embed="rId3"/>
          <a:stretch>
            <a:fillRect/>
          </a:stretch>
        </p:blipFill>
        <p:spPr>
          <a:xfrm>
            <a:off x="6317080" y="1409629"/>
            <a:ext cx="5762445" cy="4607390"/>
          </a:xfrm>
          <a:prstGeom prst="rect">
            <a:avLst/>
          </a:prstGeom>
        </p:spPr>
      </p:pic>
      <p:sp>
        <p:nvSpPr>
          <p:cNvPr id="5" name="TextBox 4">
            <a:extLst>
              <a:ext uri="{FF2B5EF4-FFF2-40B4-BE49-F238E27FC236}">
                <a16:creationId xmlns:a16="http://schemas.microsoft.com/office/drawing/2014/main" id="{EA46BB0E-62A6-FD98-A0F9-17394736D3ED}"/>
              </a:ext>
            </a:extLst>
          </p:cNvPr>
          <p:cNvSpPr txBox="1"/>
          <p:nvPr/>
        </p:nvSpPr>
        <p:spPr>
          <a:xfrm>
            <a:off x="5762095" y="5947169"/>
            <a:ext cx="6429905" cy="307777"/>
          </a:xfrm>
          <a:prstGeom prst="rect">
            <a:avLst/>
          </a:prstGeom>
          <a:noFill/>
        </p:spPr>
        <p:txBody>
          <a:bodyPr wrap="square" rtlCol="0">
            <a:spAutoFit/>
          </a:bodyPr>
          <a:lstStyle/>
          <a:p>
            <a:pPr algn="ctr"/>
            <a:r>
              <a:rPr lang="en-US" sz="1400" dirty="0">
                <a:solidFill>
                  <a:schemeClr val="tx1">
                    <a:lumMod val="50000"/>
                    <a:lumOff val="50000"/>
                  </a:schemeClr>
                </a:solidFill>
                <a:latin typeface="Cambria" panose="02040503050406030204" pitchFamily="18" charset="0"/>
              </a:rPr>
              <a:t>*Shared - CMK115, CMK86, EOL1, KG1, MC1010, MV411, QIMRWIL, UT7, CESS</a:t>
            </a:r>
          </a:p>
        </p:txBody>
      </p:sp>
      <p:sp>
        <p:nvSpPr>
          <p:cNvPr id="7" name="TextBox 6">
            <a:extLst>
              <a:ext uri="{FF2B5EF4-FFF2-40B4-BE49-F238E27FC236}">
                <a16:creationId xmlns:a16="http://schemas.microsoft.com/office/drawing/2014/main" id="{2DB619E0-D9E2-FCCB-774D-9BF13A6AB2E5}"/>
              </a:ext>
            </a:extLst>
          </p:cNvPr>
          <p:cNvSpPr txBox="1"/>
          <p:nvPr/>
        </p:nvSpPr>
        <p:spPr>
          <a:xfrm>
            <a:off x="7757652" y="1194619"/>
            <a:ext cx="184731" cy="369332"/>
          </a:xfrm>
          <a:prstGeom prst="rect">
            <a:avLst/>
          </a:prstGeom>
          <a:noFill/>
        </p:spPr>
        <p:txBody>
          <a:bodyPr wrap="none" rtlCol="0">
            <a:spAutoFit/>
          </a:bodyPr>
          <a:lstStyle/>
          <a:p>
            <a:endParaRPr lang="en-US" dirty="0"/>
          </a:p>
        </p:txBody>
      </p:sp>
      <p:sp>
        <p:nvSpPr>
          <p:cNvPr id="9" name="TextBox 8">
            <a:extLst>
              <a:ext uri="{FF2B5EF4-FFF2-40B4-BE49-F238E27FC236}">
                <a16:creationId xmlns:a16="http://schemas.microsoft.com/office/drawing/2014/main" id="{358F30BE-C7CE-6617-1A9A-10CCF1A3238D}"/>
              </a:ext>
            </a:extLst>
          </p:cNvPr>
          <p:cNvSpPr txBox="1"/>
          <p:nvPr/>
        </p:nvSpPr>
        <p:spPr>
          <a:xfrm>
            <a:off x="6138056" y="1021021"/>
            <a:ext cx="5677981" cy="369332"/>
          </a:xfrm>
          <a:prstGeom prst="rect">
            <a:avLst/>
          </a:prstGeom>
          <a:noFill/>
        </p:spPr>
        <p:txBody>
          <a:bodyPr wrap="square" rtlCol="0">
            <a:spAutoFit/>
          </a:bodyPr>
          <a:lstStyle/>
          <a:p>
            <a:pPr algn="ctr"/>
            <a:r>
              <a:rPr lang="en-US" dirty="0">
                <a:latin typeface="Cambria" panose="02040503050406030204" pitchFamily="18" charset="0"/>
              </a:rPr>
              <a:t>Gower’s Distance Matrix of 33 Distinct AML Cell Lines</a:t>
            </a:r>
          </a:p>
        </p:txBody>
      </p:sp>
    </p:spTree>
    <p:extLst>
      <p:ext uri="{BB962C8B-B14F-4D97-AF65-F5344CB8AC3E}">
        <p14:creationId xmlns:p14="http://schemas.microsoft.com/office/powerpoint/2010/main" val="1740651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TotalTime>
  <Words>771</Words>
  <Application>Microsoft Macintosh PowerPoint</Application>
  <PresentationFormat>Widescreen</PresentationFormat>
  <Paragraphs>184</Paragraphs>
  <Slides>15</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Cambria</vt:lpstr>
      <vt:lpstr>HELVETICA NEUE LIGHT</vt:lpstr>
      <vt:lpstr>Office Theme</vt:lpstr>
      <vt:lpstr>Clustering Acute Myeloid Leukemia Patients with Cancer Cell Line Based on Mutational Profile</vt:lpstr>
      <vt:lpstr>What Is Cancer?</vt:lpstr>
      <vt:lpstr>A Brief Introduction of Acute Myeloid Leukemia (AML)</vt:lpstr>
      <vt:lpstr>Experimental Question:</vt:lpstr>
      <vt:lpstr>Cell Line and Patient Datasets</vt:lpstr>
      <vt:lpstr>Cleaned Cell Line and Patient Datasets</vt:lpstr>
      <vt:lpstr>Identifying Important Genes by MCA</vt:lpstr>
      <vt:lpstr>Using Established Mutational Hotspots</vt:lpstr>
      <vt:lpstr>AML Cell Lines Are Highly Heterogenous (That’s a Good Thing!)</vt:lpstr>
      <vt:lpstr>OHSU AML Patient Samples Exhibit Distinct Molecular Profiles</vt:lpstr>
      <vt:lpstr>PowerPoint Presentation</vt:lpstr>
      <vt:lpstr>Clustering OHSU Patients around Cancer Cell Lines</vt:lpstr>
      <vt:lpstr>Why Does This Matter?</vt:lpstr>
      <vt:lpstr>Considerations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Clustering Acute Myeloid Leukemia Patients with Cancer Cell Line Based on Mutational Profile</dc:title>
  <dc:creator>Wilkerson, Billy</dc:creator>
  <cp:lastModifiedBy>Wilkerson, Billy</cp:lastModifiedBy>
  <cp:revision>2</cp:revision>
  <dcterms:created xsi:type="dcterms:W3CDTF">2024-02-27T14:41:32Z</dcterms:created>
  <dcterms:modified xsi:type="dcterms:W3CDTF">2024-02-27T18:35:50Z</dcterms:modified>
</cp:coreProperties>
</file>

<file path=docProps/thumbnail.jpeg>
</file>